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0" r:id="rId5"/>
    <p:sldId id="301" r:id="rId6"/>
    <p:sldId id="289" r:id="rId7"/>
    <p:sldId id="302" r:id="rId8"/>
    <p:sldId id="259" r:id="rId9"/>
    <p:sldId id="303" r:id="rId10"/>
    <p:sldId id="30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38DDB-624B-4075-9171-B5FA11FF5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24366-45DE-4F7A-89B8-D491D1EAB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3ED09-8C91-4D81-A8EB-52F5730C4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A801-CE71-4AA8-960B-F4715D0F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ECB2D-E0B2-4FB1-AD3D-E5F209BF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39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C457-F2E1-41F1-A184-8D3A503C4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9E1F3-3D41-4050-9DF8-1E42DF18A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299FC-5C7C-4FF5-B0CA-A2AD5C30A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F457B-5BC4-43BE-866A-8815D388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273E5-0F20-420E-B292-56AD5462C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2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E5B84-ADC7-41B1-A003-A26764530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A03C9-F8A6-4FC8-9102-F0B5EB0EC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294FE-269B-40AB-A74F-AD0FFF570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BA925-8D92-421C-84E1-F1FC44F9B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C7238-F72D-4213-8294-B8AF03C30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5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B4F5B-F673-41FB-8BEE-4B0EF46A3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3F28E-B1BD-43F7-B52B-99A1A4352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F8F8B-2DBE-417C-B286-60EAF6D6E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AC7B3-D4AC-4591-BCE4-3A20D3B7F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E6C2-799E-4A3E-BE5D-FC379860E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39CDE-EA1D-4164-AB50-301D73A6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2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41B1C-982E-47A0-B8FD-797B5CF60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349F6-E7D8-448A-9954-90A18D9BA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9F327-4969-403C-BB26-AAFBB29CB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18C01D-613A-42BD-B7ED-3CB113DB2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365A4B-400A-47C2-BC12-19A396D0E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0B438D-B623-4C57-8B14-A06FEE12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830EDE-C23B-4BB9-9AB7-2140CCA8A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30A732-DC88-433A-9E3C-7ED49729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5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281D-0835-441E-B237-DF8718D9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3A968C-3BF9-4A85-A058-DFBA7F61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172B3A-4E55-4303-9D78-9CAC2F6B9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92A1C-85CB-490F-BA2A-C82741AD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4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6997C-20B5-475F-848F-D138E9186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85C18-E699-4D59-AB8B-AF9E6E73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005EC-9120-4AC9-A03A-FBFED86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0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3C90-7E53-4935-AAEC-955778A7C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69A16-5C9A-44FB-AA9B-F4236C8FA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3F6D9-B23A-4189-9C91-A2AB63BE5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2A8BC-856D-4608-8D61-2F1CF769E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7105A-828C-42C8-B311-C2AD93841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99877-D1D5-4541-A4BC-C7A1A6CD0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7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C4521-3E03-4A4D-A218-7DC7A0F0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3BAE45-431E-4450-B1C5-DA4D008B82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408B7-BD96-4FAE-BD91-A0A176314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5D8B5-6C53-43FC-B8C6-13D55CE9B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9C28F-27E4-4727-8CD8-9E7579913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FD181-8F44-4B0E-82D9-79E12968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4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4EE39-1FDE-4ED1-8A62-47F38ADC2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258D7-FF81-4DFA-B7C0-7890CDCB9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0FF3B-5E3C-4C18-936B-E51440B37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2C13B-D8E9-4420-9C8F-B4103FA4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F276B-3608-4A6F-B9B1-36CCAAE0A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6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5B07DA-EEDE-46AC-8DA3-6F2A8CDE6E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6EF46-CE15-4171-BFD1-37DE8A33B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BCF62-EAF6-42DB-A233-93453CAF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CA777-8265-4B47-A446-C80E00C8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21784-07C2-4A8C-9538-BEF036587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1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4674BA-D2B2-4E85-9068-F01BFAD51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54506-7CA1-4AA9-9B3B-CA79ADD21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D8405-70BB-4594-B20E-680E9CA0C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A8346-C9C1-441A-8326-1C521F3D9A13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755DE-5C07-4A47-B931-6A9AABF73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406B8-5682-45E7-9CA0-70E94ABA1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DBD3B-7C33-46F3-ABAD-376DEAFC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0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ra.com/What-are-the-different-types-of-hydrocarbon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tudy.com/academy/lesson/unsaturated-hydrocarbon-definition-examples.html?seekTo=%7B%7Bquiz.questionContent(questionIndex).marker%7D%7D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player.com/slide/8785612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68491-7129-4C58-A4C2-0FBA003938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Biochemistry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5C1F46-11F7-4B21-A362-5909CBD2A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A612E1-D16D-41CD-A776-312B6F96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Organic Compounds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77A28E-E3C2-44A2-904C-9515ABD37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Contains carbon (and hydrogen)- CO</a:t>
            </a:r>
            <a:r>
              <a:rPr lang="en-US" baseline="-25000" dirty="0"/>
              <a:t>2</a:t>
            </a:r>
            <a:r>
              <a:rPr lang="en-US" dirty="0"/>
              <a:t> is not organic.</a:t>
            </a:r>
          </a:p>
          <a:p>
            <a:r>
              <a:rPr lang="en-US" dirty="0"/>
              <a:t>Organic means “from life”</a:t>
            </a:r>
          </a:p>
          <a:p>
            <a:r>
              <a:rPr lang="en-US" dirty="0"/>
              <a:t>Base:  Carbon/hydrogen backbones are called hydrocarbons</a:t>
            </a:r>
          </a:p>
          <a:p>
            <a:r>
              <a:rPr lang="en-US" dirty="0"/>
              <a:t>Functional groups- elements attached to these hydrocarbons to give the compound its identity.   (involved in chemical reactions, determines properties of organic compounds)</a:t>
            </a:r>
          </a:p>
          <a:p>
            <a:r>
              <a:rPr lang="en-US" dirty="0"/>
              <a:t>Important:  carbon always makes 4 bonds (may be single, double,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925630-7A90-4E8C-A053-226B20994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29310" y="365125"/>
            <a:ext cx="3324151" cy="22024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B0D258-47C3-4D91-B0A9-551091269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284497" y="5224392"/>
            <a:ext cx="1979735" cy="217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8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D26E6-D0A2-4E10-A033-9472913FD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8B94E-EBAB-4E56-A2DD-9BED9A47A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7 functional groups that are most important in biology</a:t>
            </a:r>
          </a:p>
          <a:p>
            <a:pPr marL="0" indent="0">
              <a:buNone/>
            </a:pPr>
            <a:r>
              <a:rPr lang="en-US" dirty="0"/>
              <a:t>(use “R” as a variable)</a:t>
            </a:r>
          </a:p>
          <a:p>
            <a:pPr marL="514350" indent="-514350">
              <a:buAutoNum type="arabicPeriod"/>
            </a:pPr>
            <a:r>
              <a:rPr lang="en-US" dirty="0"/>
              <a:t>Hydroxyl group</a:t>
            </a:r>
          </a:p>
          <a:p>
            <a:pPr marL="514350" indent="-514350">
              <a:buAutoNum type="arabicPeriod"/>
            </a:pPr>
            <a:r>
              <a:rPr lang="en-US" dirty="0"/>
              <a:t>Carbonyl group (</a:t>
            </a:r>
            <a:r>
              <a:rPr lang="en-US" dirty="0" err="1"/>
              <a:t>keytone</a:t>
            </a:r>
            <a:r>
              <a:rPr lang="en-US" dirty="0"/>
              <a:t>/aldehyde)</a:t>
            </a:r>
          </a:p>
          <a:p>
            <a:pPr marL="514350" indent="-514350">
              <a:buAutoNum type="arabicPeriod"/>
            </a:pPr>
            <a:r>
              <a:rPr lang="en-US" dirty="0"/>
              <a:t>Carboxyl group</a:t>
            </a:r>
          </a:p>
          <a:p>
            <a:pPr marL="514350" indent="-514350">
              <a:buAutoNum type="arabicPeriod"/>
            </a:pPr>
            <a:r>
              <a:rPr lang="en-US" dirty="0"/>
              <a:t>Amino Group</a:t>
            </a:r>
          </a:p>
          <a:p>
            <a:pPr marL="514350" indent="-514350">
              <a:buAutoNum type="arabicPeriod"/>
            </a:pPr>
            <a:r>
              <a:rPr lang="en-US" dirty="0"/>
              <a:t>Sulfhydryl group (thiol)</a:t>
            </a:r>
          </a:p>
          <a:p>
            <a:pPr marL="514350" indent="-514350">
              <a:buAutoNum type="arabicPeriod"/>
            </a:pPr>
            <a:r>
              <a:rPr lang="en-US" dirty="0"/>
              <a:t>Phosphate group</a:t>
            </a:r>
          </a:p>
          <a:p>
            <a:pPr marL="514350" indent="-514350">
              <a:buAutoNum type="arabicPeriod"/>
            </a:pPr>
            <a:r>
              <a:rPr lang="en-US" dirty="0"/>
              <a:t>Methyl group</a:t>
            </a:r>
          </a:p>
        </p:txBody>
      </p:sp>
    </p:spTree>
    <p:extLst>
      <p:ext uri="{BB962C8B-B14F-4D97-AF65-F5344CB8AC3E}">
        <p14:creationId xmlns:p14="http://schemas.microsoft.com/office/powerpoint/2010/main" val="190920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E10C91F1-62A8-4E41-922C-4BB2F388EB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7400" y="0"/>
            <a:ext cx="6400800" cy="990600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/>
              <a:t>Hydroxyl Group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1D0FC2AE-2B77-4302-9B90-F91828EC9EB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752600" y="1295400"/>
            <a:ext cx="5410200" cy="2209800"/>
          </a:xfrm>
        </p:spPr>
        <p:txBody>
          <a:bodyPr>
            <a:normAutofit lnSpcReduction="10000"/>
          </a:bodyPr>
          <a:lstStyle/>
          <a:p>
            <a:pPr marL="547688" lvl="1" indent="-273050">
              <a:defRPr/>
            </a:pPr>
            <a:r>
              <a:rPr lang="en-US" sz="2000" dirty="0"/>
              <a:t>Found in alcohols (ex. ethanol) and sugars </a:t>
            </a:r>
          </a:p>
          <a:p>
            <a:pPr marL="547688" lvl="1" indent="-273050">
              <a:defRPr/>
            </a:pPr>
            <a:r>
              <a:rPr lang="en-US" sz="2000" dirty="0"/>
              <a:t>Polar/Hydrophilic - increases the solubility of molecules</a:t>
            </a:r>
          </a:p>
          <a:p>
            <a:pPr marL="547688" lvl="1" indent="-273050">
              <a:defRPr/>
            </a:pPr>
            <a:r>
              <a:rPr lang="en-US" sz="2000" dirty="0"/>
              <a:t>OH (not OH</a:t>
            </a:r>
            <a:r>
              <a:rPr lang="en-US" sz="2000" baseline="50000" dirty="0"/>
              <a:t>-</a:t>
            </a:r>
            <a:r>
              <a:rPr lang="en-US" sz="2000" dirty="0"/>
              <a:t> hydroxide ion)</a:t>
            </a:r>
          </a:p>
          <a:p>
            <a:pPr marL="547688" lvl="1" indent="-273050">
              <a:defRPr/>
            </a:pPr>
            <a:endParaRPr lang="en-US" sz="2000" dirty="0"/>
          </a:p>
          <a:p>
            <a:pPr marL="547688" lvl="1" indent="-273050">
              <a:buNone/>
              <a:defRPr/>
            </a:pPr>
            <a:r>
              <a:rPr lang="en-US" sz="2000" dirty="0"/>
              <a:t>Where are the Hydroxyl groups in the glucose and in the ethanol?</a:t>
            </a:r>
          </a:p>
          <a:p>
            <a:pPr marL="273050" indent="-273050">
              <a:buBlip>
                <a:blip r:embed="rId2"/>
              </a:buBlip>
              <a:defRPr/>
            </a:pPr>
            <a:endParaRPr lang="en-US" sz="2000" dirty="0"/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58B0C136-C233-4B0C-A222-261DEBDA4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8600"/>
            <a:ext cx="28956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>
            <a:extLst>
              <a:ext uri="{FF2B5EF4-FFF2-40B4-BE49-F238E27FC236}">
                <a16:creationId xmlns:a16="http://schemas.microsoft.com/office/drawing/2014/main" id="{66081DF4-6A66-4CBF-B469-B699EF296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3200400"/>
            <a:ext cx="27543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7">
            <a:extLst>
              <a:ext uri="{FF2B5EF4-FFF2-40B4-BE49-F238E27FC236}">
                <a16:creationId xmlns:a16="http://schemas.microsoft.com/office/drawing/2014/main" id="{83AEFCCF-458F-4DD7-9D05-DB0D4A77E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4191000"/>
            <a:ext cx="2905125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 Box 8">
            <a:extLst>
              <a:ext uri="{FF2B5EF4-FFF2-40B4-BE49-F238E27FC236}">
                <a16:creationId xmlns:a16="http://schemas.microsoft.com/office/drawing/2014/main" id="{D16717EB-FA62-4065-96C5-ED6D9A89F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6172201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ethanol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31790991-EECE-4EFB-953C-858B9D8042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8800" y="381000"/>
            <a:ext cx="6172200" cy="762000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/>
              <a:t>Carbonyl Group </a:t>
            </a: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04A9B602-653E-4F96-B421-797CF23BB67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010400" y="2590801"/>
            <a:ext cx="3352800" cy="3565525"/>
          </a:xfrm>
        </p:spPr>
        <p:txBody>
          <a:bodyPr/>
          <a:lstStyle/>
          <a:p>
            <a:pPr marL="273050" indent="-273050">
              <a:buBlip>
                <a:blip r:embed="rId2"/>
              </a:buBlip>
              <a:defRPr/>
            </a:pPr>
            <a:r>
              <a:rPr lang="en-US" dirty="0"/>
              <a:t>Found in Carbohydrates:</a:t>
            </a:r>
          </a:p>
          <a:p>
            <a:pPr marL="273050" indent="-273050">
              <a:buBlip>
                <a:blip r:embed="rId2"/>
              </a:buBlip>
              <a:defRPr/>
            </a:pPr>
            <a:r>
              <a:rPr lang="en-US" dirty="0"/>
              <a:t>Two types</a:t>
            </a:r>
          </a:p>
          <a:p>
            <a:pPr marL="547688" lvl="1" indent="-273050">
              <a:defRPr/>
            </a:pPr>
            <a:r>
              <a:rPr lang="en-US" dirty="0"/>
              <a:t>Aldehyde</a:t>
            </a:r>
          </a:p>
          <a:p>
            <a:pPr marL="822325" lvl="2">
              <a:buBlip>
                <a:blip r:embed="rId3"/>
              </a:buBlip>
              <a:defRPr/>
            </a:pPr>
            <a:r>
              <a:rPr lang="en-US" dirty="0"/>
              <a:t>terminal </a:t>
            </a:r>
          </a:p>
          <a:p>
            <a:pPr marL="547688" lvl="1" indent="-273050">
              <a:defRPr/>
            </a:pPr>
            <a:r>
              <a:rPr lang="en-US" dirty="0"/>
              <a:t>Ketone</a:t>
            </a:r>
          </a:p>
          <a:p>
            <a:pPr marL="822325" lvl="2">
              <a:buBlip>
                <a:blip r:embed="rId3"/>
              </a:buBlip>
              <a:defRPr/>
            </a:pPr>
            <a:r>
              <a:rPr lang="en-US" dirty="0"/>
              <a:t>internal</a:t>
            </a:r>
          </a:p>
          <a:p>
            <a:pPr marL="547688" lvl="1" indent="-273050">
              <a:buNone/>
              <a:defRPr/>
            </a:pPr>
            <a:r>
              <a:rPr lang="en-US" sz="2000" dirty="0"/>
              <a:t>Polar/Hydrophilic</a:t>
            </a:r>
          </a:p>
          <a:p>
            <a:pPr marL="273050" indent="-273050">
              <a:buBlip>
                <a:blip r:embed="rId2"/>
              </a:buBlip>
              <a:defRPr/>
            </a:pPr>
            <a:endParaRPr lang="en-US" sz="3000" dirty="0"/>
          </a:p>
        </p:txBody>
      </p:sp>
      <p:pic>
        <p:nvPicPr>
          <p:cNvPr id="12292" name="Picture 17" descr="05-03-Monosaccharides-L.gif">
            <a:extLst>
              <a:ext uri="{FF2B5EF4-FFF2-40B4-BE49-F238E27FC236}">
                <a16:creationId xmlns:a16="http://schemas.microsoft.com/office/drawing/2014/main" id="{EBC27F88-E33B-4DCD-9299-DAE283D47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49911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>
            <a:extLst>
              <a:ext uri="{FF2B5EF4-FFF2-40B4-BE49-F238E27FC236}">
                <a16:creationId xmlns:a16="http://schemas.microsoft.com/office/drawing/2014/main" id="{2C700BFD-46B8-4FC1-BDD5-B658B48FD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33401"/>
            <a:ext cx="1905000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D571B582-2791-4A52-9B2B-7FEEC2569D2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295400"/>
            <a:ext cx="3505200" cy="4876800"/>
          </a:xfrm>
        </p:spPr>
        <p:txBody>
          <a:bodyPr/>
          <a:lstStyle/>
          <a:p>
            <a:pPr eaLnBrk="1" hangingPunct="1">
              <a:buFont typeface="Wingdings" charset="2"/>
              <a:buBlip>
                <a:blip r:embed="rId3"/>
              </a:buBlip>
              <a:defRPr/>
            </a:pPr>
            <a:r>
              <a:rPr lang="en-US" sz="2000" dirty="0"/>
              <a:t>AKA- Carboxylic Acid</a:t>
            </a:r>
          </a:p>
          <a:p>
            <a:pPr eaLnBrk="1" hangingPunct="1">
              <a:buFont typeface="Wingdings" charset="2"/>
              <a:buBlip>
                <a:blip r:embed="rId3"/>
              </a:buBlip>
              <a:defRPr/>
            </a:pPr>
            <a:r>
              <a:rPr lang="en-US" sz="2000" dirty="0"/>
              <a:t>Acidic properties- can release H into a solution</a:t>
            </a:r>
          </a:p>
          <a:p>
            <a:pPr lvl="1" eaLnBrk="1" hangingPunct="1">
              <a:defRPr/>
            </a:pPr>
            <a:endParaRPr lang="en-US" sz="2000" dirty="0"/>
          </a:p>
          <a:p>
            <a:pPr eaLnBrk="1" hangingPunct="1">
              <a:buFont typeface="Wingdings" charset="2"/>
              <a:buBlip>
                <a:blip r:embed="rId3"/>
              </a:buBlip>
              <a:defRPr/>
            </a:pPr>
            <a:r>
              <a:rPr lang="en-US" sz="2000" dirty="0"/>
              <a:t>Double Bond between Carbon and Oxygen</a:t>
            </a:r>
          </a:p>
          <a:p>
            <a:pPr eaLnBrk="1" hangingPunct="1">
              <a:buFont typeface="Wingdings" charset="2"/>
              <a:buBlip>
                <a:blip r:embed="rId3"/>
              </a:buBlip>
              <a:defRPr/>
            </a:pPr>
            <a:r>
              <a:rPr lang="en-US" sz="2000" dirty="0"/>
              <a:t>Single Bonds: Carbon to Hydroxyl </a:t>
            </a:r>
          </a:p>
          <a:p>
            <a:pPr eaLnBrk="1" hangingPunct="1">
              <a:buFont typeface="Wingdings" charset="2"/>
              <a:buBlip>
                <a:blip r:embed="rId3"/>
              </a:buBlip>
              <a:defRPr/>
            </a:pPr>
            <a:r>
              <a:rPr lang="en-US" sz="2000" dirty="0"/>
              <a:t>Written as COOH or C02H</a:t>
            </a:r>
          </a:p>
          <a:p>
            <a:pPr eaLnBrk="1" hangingPunct="1">
              <a:buFont typeface="Wingdings" charset="2"/>
              <a:buBlip>
                <a:blip r:embed="rId3"/>
              </a:buBlip>
              <a:defRPr/>
            </a:pPr>
            <a:r>
              <a:rPr lang="en-US" sz="2000" dirty="0"/>
              <a:t>Polar/Hydrophilic</a:t>
            </a:r>
          </a:p>
          <a:p>
            <a:pPr lvl="1" eaLnBrk="1" hangingPunct="1">
              <a:defRPr/>
            </a:pPr>
            <a:endParaRPr lang="en-US" sz="2000" dirty="0"/>
          </a:p>
        </p:txBody>
      </p:sp>
      <p:graphicFrame>
        <p:nvGraphicFramePr>
          <p:cNvPr id="1026" name="Object 1027">
            <a:extLst>
              <a:ext uri="{FF2B5EF4-FFF2-40B4-BE49-F238E27FC236}">
                <a16:creationId xmlns:a16="http://schemas.microsoft.com/office/drawing/2014/main" id="{CD1C1ED9-432B-4FB1-A126-35F557FFD7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533400"/>
          <a:ext cx="2719388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4" imgW="2719379" imgH="1613267" progId="">
                  <p:embed/>
                </p:oleObj>
              </mc:Choice>
              <mc:Fallback>
                <p:oleObj name="Image" r:id="rId4" imgW="2719379" imgH="1613267" progId="">
                  <p:embed/>
                  <p:pic>
                    <p:nvPicPr>
                      <p:cNvPr id="1026" name="Object 1027">
                        <a:extLst>
                          <a:ext uri="{FF2B5EF4-FFF2-40B4-BE49-F238E27FC236}">
                            <a16:creationId xmlns:a16="http://schemas.microsoft.com/office/drawing/2014/main" id="{CD1C1ED9-432B-4FB1-A126-35F557FFD7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533400"/>
                        <a:ext cx="2719388" cy="161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 descr="05-10-FatStructure-NL.gif">
            <a:extLst>
              <a:ext uri="{FF2B5EF4-FFF2-40B4-BE49-F238E27FC236}">
                <a16:creationId xmlns:a16="http://schemas.microsoft.com/office/drawing/2014/main" id="{DB8E1724-809D-4A5D-83A8-B4482CDBA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38400"/>
            <a:ext cx="5334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itle 1">
            <a:extLst>
              <a:ext uri="{FF2B5EF4-FFF2-40B4-BE49-F238E27FC236}">
                <a16:creationId xmlns:a16="http://schemas.microsoft.com/office/drawing/2014/main" id="{C0AA92ED-DC65-42D7-B90A-70B704EB6AF7}"/>
              </a:ext>
            </a:extLst>
          </p:cNvPr>
          <p:cNvSpPr>
            <a:spLocks/>
          </p:cNvSpPr>
          <p:nvPr/>
        </p:nvSpPr>
        <p:spPr bwMode="auto">
          <a:xfrm>
            <a:off x="1905000" y="304800"/>
            <a:ext cx="41021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2700" dir="8100000" algn="ctr" rotWithShape="0">
              <a:srgbClr val="FFFFFF">
                <a:alpha val="75000"/>
              </a:srgbClr>
            </a:outerShdw>
          </a:effectLst>
        </p:spPr>
        <p:txBody>
          <a:bodyPr anchor="b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Carboxyl Group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75C8386E-B67E-44E9-9833-9A2CAB6740E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304800"/>
            <a:ext cx="4648200" cy="838200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/>
              <a:t>Amino Group 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FB099263-67A4-4AC7-8C10-4149D576863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981200" y="3961227"/>
            <a:ext cx="8229600" cy="2195099"/>
          </a:xfrm>
        </p:spPr>
        <p:txBody>
          <a:bodyPr>
            <a:normAutofit/>
          </a:bodyPr>
          <a:lstStyle/>
          <a:p>
            <a:pPr marL="547688" lvl="1" indent="-273050">
              <a:defRPr/>
            </a:pPr>
            <a:r>
              <a:rPr lang="en-US" dirty="0"/>
              <a:t>In every amino acid</a:t>
            </a:r>
          </a:p>
          <a:p>
            <a:pPr marL="547688" lvl="1" indent="-273050">
              <a:defRPr/>
            </a:pPr>
            <a:r>
              <a:rPr lang="en-US" dirty="0"/>
              <a:t>Nitrogen atom attached to two hydrogen atoms </a:t>
            </a:r>
          </a:p>
          <a:p>
            <a:pPr marL="547688" lvl="1" indent="-273050">
              <a:defRPr/>
            </a:pPr>
            <a:r>
              <a:rPr lang="en-US" dirty="0"/>
              <a:t>Basic- accepts H from solutions</a:t>
            </a:r>
          </a:p>
          <a:p>
            <a:pPr marL="547688" lvl="1" indent="-273050">
              <a:defRPr/>
            </a:pPr>
            <a:r>
              <a:rPr lang="en-US" dirty="0"/>
              <a:t>Polar/hydrophilic</a:t>
            </a:r>
          </a:p>
        </p:txBody>
      </p:sp>
      <p:pic>
        <p:nvPicPr>
          <p:cNvPr id="13316" name="Picture 7">
            <a:extLst>
              <a:ext uri="{FF2B5EF4-FFF2-40B4-BE49-F238E27FC236}">
                <a16:creationId xmlns:a16="http://schemas.microsoft.com/office/drawing/2014/main" id="{349F6FE1-6EC3-4D0B-87CF-C0F89C818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85800"/>
            <a:ext cx="22098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9">
            <a:extLst>
              <a:ext uri="{FF2B5EF4-FFF2-40B4-BE49-F238E27FC236}">
                <a16:creationId xmlns:a16="http://schemas.microsoft.com/office/drawing/2014/main" id="{140DB37D-FAB4-4F04-8042-CDCFDCBA8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743201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Amino Group</a:t>
            </a:r>
          </a:p>
        </p:txBody>
      </p:sp>
      <p:pic>
        <p:nvPicPr>
          <p:cNvPr id="13318" name="Picture 7">
            <a:extLst>
              <a:ext uri="{FF2B5EF4-FFF2-40B4-BE49-F238E27FC236}">
                <a16:creationId xmlns:a16="http://schemas.microsoft.com/office/drawing/2014/main" id="{87522A56-3E06-4323-A4DC-9C343BF5B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12888"/>
            <a:ext cx="4572000" cy="2078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32941-AD38-403E-94FA-7E44760A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Sulfhydryl group (thiol)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EDB189-2CBA-496A-89EA-F0CF71E0C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5250" y="196948"/>
            <a:ext cx="10410092" cy="550046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3B96E5-1C5B-437E-BD54-8EA299F6D1DE}"/>
              </a:ext>
            </a:extLst>
          </p:cNvPr>
          <p:cNvSpPr txBox="1"/>
          <p:nvPr/>
        </p:nvSpPr>
        <p:spPr>
          <a:xfrm>
            <a:off x="1400958" y="4710112"/>
            <a:ext cx="84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Polar/hydrophilic</a:t>
            </a:r>
          </a:p>
        </p:txBody>
      </p:sp>
    </p:spTree>
    <p:extLst>
      <p:ext uri="{BB962C8B-B14F-4D97-AF65-F5344CB8AC3E}">
        <p14:creationId xmlns:p14="http://schemas.microsoft.com/office/powerpoint/2010/main" val="3334428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AC39-8E80-49E3-BB54-B099EC3F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Phosphate group (PO4)</a:t>
            </a:r>
          </a:p>
        </p:txBody>
      </p:sp>
      <p:pic>
        <p:nvPicPr>
          <p:cNvPr id="2050" name="Picture 2" descr="http://upload.wikimedia.org/wikipedia/commons/0/0b/Phosphate-group.png">
            <a:extLst>
              <a:ext uri="{FF2B5EF4-FFF2-40B4-BE49-F238E27FC236}">
                <a16:creationId xmlns:a16="http://schemas.microsoft.com/office/drawing/2014/main" id="{A8E78C5F-CD5A-4965-8E6B-9179E83B74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314" y="1825625"/>
            <a:ext cx="2302867" cy="194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quia.com/files/quia/users/lmcgee/basic_o-chem/phosphate-group.gif">
            <a:extLst>
              <a:ext uri="{FF2B5EF4-FFF2-40B4-BE49-F238E27FC236}">
                <a16:creationId xmlns:a16="http://schemas.microsoft.com/office/drawing/2014/main" id="{CCBBAD1B-84E6-4ED8-8471-9332A310F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314" y="158750"/>
            <a:ext cx="238125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378BFE-C6F9-40C1-95AB-F8DB7201582A}"/>
              </a:ext>
            </a:extLst>
          </p:cNvPr>
          <p:cNvSpPr txBox="1"/>
          <p:nvPr/>
        </p:nvSpPr>
        <p:spPr>
          <a:xfrm>
            <a:off x="942535" y="1690688"/>
            <a:ext cx="61053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Acidic- loses H</a:t>
            </a:r>
          </a:p>
          <a:p>
            <a:r>
              <a:rPr lang="en-US" sz="3600" dirty="0"/>
              <a:t>Charged</a:t>
            </a:r>
          </a:p>
          <a:p>
            <a:r>
              <a:rPr lang="en-US" sz="3600" dirty="0"/>
              <a:t>Polar/hydrophilic</a:t>
            </a:r>
          </a:p>
          <a:p>
            <a:r>
              <a:rPr lang="en-US" sz="3600" dirty="0"/>
              <a:t>Involved in energy transfers- (ATP)</a:t>
            </a:r>
          </a:p>
          <a:p>
            <a:r>
              <a:rPr lang="en-US" sz="3600" dirty="0"/>
              <a:t>In Nucleic Acids, phospholipids</a:t>
            </a:r>
          </a:p>
        </p:txBody>
      </p:sp>
    </p:spTree>
    <p:extLst>
      <p:ext uri="{BB962C8B-B14F-4D97-AF65-F5344CB8AC3E}">
        <p14:creationId xmlns:p14="http://schemas.microsoft.com/office/powerpoint/2010/main" val="4123665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D79CB-6552-467A-9229-6F3B05AAD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Methyl group----CH3</a:t>
            </a:r>
          </a:p>
        </p:txBody>
      </p:sp>
      <p:pic>
        <p:nvPicPr>
          <p:cNvPr id="6146" name="Picture 2" descr="https://tse4.mm.bing.net/th?id=OIP.RYTcLHesTRQ4SubL3XZ2xQHaGX&amp;pid=Api&amp;P=0&amp;w=202&amp;h=174">
            <a:extLst>
              <a:ext uri="{FF2B5EF4-FFF2-40B4-BE49-F238E27FC236}">
                <a16:creationId xmlns:a16="http://schemas.microsoft.com/office/drawing/2014/main" id="{BFE7E31C-A7CB-4B50-8006-9B0A9CFED1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044" y="1463089"/>
            <a:ext cx="4073635" cy="261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7AFBAA-A090-4E30-9515-4F2AFC13F38B}"/>
              </a:ext>
            </a:extLst>
          </p:cNvPr>
          <p:cNvSpPr txBox="1"/>
          <p:nvPr/>
        </p:nvSpPr>
        <p:spPr>
          <a:xfrm>
            <a:off x="1041009" y="1690688"/>
            <a:ext cx="568334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NonPolar</a:t>
            </a:r>
            <a:r>
              <a:rPr lang="en-US" sz="4000" dirty="0"/>
              <a:t>/hydrophobic</a:t>
            </a:r>
          </a:p>
          <a:p>
            <a:endParaRPr lang="en-US" sz="4000" dirty="0"/>
          </a:p>
          <a:p>
            <a:r>
              <a:rPr lang="en-US" sz="4000" dirty="0"/>
              <a:t>Important in Gene Expression</a:t>
            </a:r>
          </a:p>
          <a:p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86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270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ＭＳ Ｐゴシック</vt:lpstr>
      <vt:lpstr>Arial</vt:lpstr>
      <vt:lpstr>Calibri</vt:lpstr>
      <vt:lpstr>Calibri Light</vt:lpstr>
      <vt:lpstr>Wingdings</vt:lpstr>
      <vt:lpstr>Office Theme</vt:lpstr>
      <vt:lpstr>Image</vt:lpstr>
      <vt:lpstr>Biochemistry</vt:lpstr>
      <vt:lpstr>Organic Compounds</vt:lpstr>
      <vt:lpstr>Functional Groups</vt:lpstr>
      <vt:lpstr>Hydroxyl Group</vt:lpstr>
      <vt:lpstr>Carbonyl Group </vt:lpstr>
      <vt:lpstr>PowerPoint Presentation</vt:lpstr>
      <vt:lpstr>Amino Group </vt:lpstr>
      <vt:lpstr>Sulfhydryl group (thiol) </vt:lpstr>
      <vt:lpstr>Phosphate group (PO4)</vt:lpstr>
      <vt:lpstr>Methyl group----CH3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Biochemistry</dc:title>
  <dc:creator>Hollye Dabney</dc:creator>
  <cp:lastModifiedBy>Hollye Dabney</cp:lastModifiedBy>
  <cp:revision>7</cp:revision>
  <dcterms:created xsi:type="dcterms:W3CDTF">2019-07-10T15:47:47Z</dcterms:created>
  <dcterms:modified xsi:type="dcterms:W3CDTF">2019-07-10T19:02:40Z</dcterms:modified>
</cp:coreProperties>
</file>